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FFED4E-FD61-43E8-80C1-A15C43B5C207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AC2EF9-8947-493D-928D-44A58F46C6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058645" cy="15448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Автор программы</a:t>
            </a:r>
            <a:r>
              <a:rPr lang="ru-RU" dirty="0" smtClean="0"/>
              <a:t>: Белова Наталья Сергеевна, к.т.н., доцент кафедры управления разработкой программного обеспечения факультета бизнес-информатики НИУ ВШЭ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642851" cy="4448785"/>
          </a:xfrm>
        </p:spPr>
        <p:txBody>
          <a:bodyPr/>
          <a:lstStyle/>
          <a:p>
            <a:pPr marL="182880" indent="0" algn="ctr">
              <a:lnSpc>
                <a:spcPct val="150000"/>
              </a:lnSpc>
              <a:buNone/>
            </a:pPr>
            <a:r>
              <a:rPr lang="ru-RU" sz="3000" dirty="0" smtClean="0"/>
              <a:t>Метод проектного обучения, разработанный в рамках дисциплины «Командный проект по программной инженерии» реализованной в НИУ ВШЭ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9234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Плюсы проектного обучения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836712"/>
            <a:ext cx="7488832" cy="602128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600" i="1" dirty="0" smtClean="0"/>
              <a:t>Проектное обучение: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Дает возможность еще на этапе обучения «попробовать себя» в реальных проектах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Существенно повышает самооценку студента, позволяет ощутить себя профессионалом, что положительно сказывается на последующей ориентации специалиста на рынке труда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Вовлекает студента в научную среду, стимулирует к академической активности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Позволяет сформировать круг профессиональных интересов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Существенно повышает уровень знаний </a:t>
            </a:r>
            <a:r>
              <a:rPr lang="ru-RU" sz="2600" dirty="0"/>
              <a:t>в конкретной </a:t>
            </a:r>
            <a:r>
              <a:rPr lang="ru-RU" sz="2600" dirty="0" smtClean="0"/>
              <a:t>области, уровень дисциплины и исполнительности</a:t>
            </a:r>
            <a:endParaRPr lang="ru-RU" sz="26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392" y="1052736"/>
            <a:ext cx="7165015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000" dirty="0" smtClean="0"/>
              <a:t>Проектное обучение меняет представление об обучении в целом. В связи с </a:t>
            </a:r>
            <a:r>
              <a:rPr lang="ru-RU" sz="3000" dirty="0"/>
              <a:t>э</a:t>
            </a:r>
            <a:r>
              <a:rPr lang="ru-RU" sz="3000" dirty="0" smtClean="0"/>
              <a:t>тим могут возникнуть такие проблемы как: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/>
              <a:t>Не достаточная мотивация для достижения успешного результата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/>
              <a:t>Отторжение новых форм деятельности как таковых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/>
              <a:t>Не желание взаимодействовать в команде</a:t>
            </a:r>
            <a:endParaRPr lang="ru-RU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188640"/>
            <a:ext cx="7560840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600" dirty="0" smtClean="0"/>
              <a:t>Минусы проектного обучения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175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7200800" cy="55446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600" dirty="0" smtClean="0"/>
              <a:t>Проектное обучение имеет очень много положительных моментов, которые благотворно влияют на студента не только в процессе обучения, но и имеют отсроченное положительное влияние, т.к. навыки и умения, приобретенные в процессе обучения, студент начинает использовать практически сразу после окончания ВУЗа.</a:t>
            </a:r>
          </a:p>
          <a:p>
            <a:pPr marL="45720" indent="0">
              <a:buNone/>
            </a:pPr>
            <a:r>
              <a:rPr lang="ru-RU" sz="2600" dirty="0" smtClean="0"/>
              <a:t>Отрицательные стороны проектного подхода к обучению безусловно существуют, но они не значительны по сравнению с преимуществами и почти всегда могут быть решены в положительную сторону еще на этапе обучения.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092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96752"/>
            <a:ext cx="6512511" cy="1438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samsung\AppData\Local\Microsoft\Windows\Temporary Internet Files\Content.IE5\DB05QS4C\MC900432589[1]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24944"/>
            <a:ext cx="3231118" cy="323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8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90184" cy="1433096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ru-RU" sz="3000" dirty="0" smtClean="0"/>
              <a:t>Командный проект осуществляется в несколько этапов: 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132856"/>
            <a:ext cx="6400800" cy="347472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2600" dirty="0" smtClean="0"/>
              <a:t>Инициация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600" dirty="0" smtClean="0"/>
              <a:t>Анализ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600" dirty="0" smtClean="0"/>
              <a:t>Проектирование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600" dirty="0" smtClean="0"/>
              <a:t>Разработка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600" dirty="0" smtClean="0"/>
              <a:t>Тестирование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600" dirty="0" smtClean="0"/>
              <a:t>Внедрение результатов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296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Инициация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717032"/>
            <a:ext cx="3024336" cy="100811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 smtClean="0"/>
              <a:t>Постановка задачи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508104" y="3501008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2800" dirty="0" smtClean="0"/>
              <a:t>Формирование команды</a:t>
            </a:r>
            <a:endParaRPr lang="ru-RU" sz="2800" dirty="0" smtClean="0"/>
          </a:p>
        </p:txBody>
      </p:sp>
      <p:sp>
        <p:nvSpPr>
          <p:cNvPr id="8" name="Стрелка вправо 7"/>
          <p:cNvSpPr/>
          <p:nvPr/>
        </p:nvSpPr>
        <p:spPr>
          <a:xfrm rot="7172619">
            <a:off x="1625395" y="2100136"/>
            <a:ext cx="2644043" cy="614619"/>
          </a:xfrm>
          <a:prstGeom prst="rightArrow">
            <a:avLst>
              <a:gd name="adj1" fmla="val 50000"/>
              <a:gd name="adj2" fmla="val 114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189943">
            <a:off x="5127598" y="2100134"/>
            <a:ext cx="2644043" cy="614619"/>
          </a:xfrm>
          <a:prstGeom prst="rightArrow">
            <a:avLst>
              <a:gd name="adj1" fmla="val 50000"/>
              <a:gd name="adj2" fmla="val 114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901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400" dirty="0" smtClean="0"/>
              <a:t>Анализ проекта состоит из следующих этапов: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27584" y="1691640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dirty="0" smtClean="0"/>
              <a:t>Анализ актуальности проекта</a:t>
            </a: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 smtClean="0"/>
              <a:t>Сравнительный анализ существующих на рынке решений</a:t>
            </a: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 smtClean="0"/>
              <a:t>Извлечение требований</a:t>
            </a: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 smtClean="0"/>
              <a:t>Сравнительный анализ лучшего выявленного решения и реализуемого проекта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06084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1960" y="3212976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5113" y="3937013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71600" y="4221088"/>
            <a:ext cx="6696744" cy="1008112"/>
          </a:xfrm>
          <a:prstGeom prst="ellipse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лево стрелка 9"/>
          <p:cNvSpPr/>
          <p:nvPr/>
        </p:nvSpPr>
        <p:spPr>
          <a:xfrm rot="10144558">
            <a:off x="7555471" y="3583112"/>
            <a:ext cx="691774" cy="11547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11960" y="523908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64175" y="5640509"/>
            <a:ext cx="719018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/>
              <a:t>Техническое задание (задание на реализацию)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4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262192" cy="1649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Обязательный поэтапный контроль: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780928"/>
            <a:ext cx="6400800" cy="25534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Промежуточное документирование результатов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Защита полученных результатов (подготовка презентаций)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98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505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200" dirty="0" smtClean="0"/>
              <a:t>Проектирование проекта</a:t>
            </a:r>
            <a:endParaRPr lang="ru-RU" sz="4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1680" y="1844824"/>
            <a:ext cx="6400800" cy="420964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dirty="0" smtClean="0"/>
              <a:t>Разработка структуры</a:t>
            </a:r>
          </a:p>
          <a:p>
            <a:pPr marL="45720" indent="0" algn="ctr">
              <a:buNone/>
            </a:pPr>
            <a:endParaRPr lang="ru-RU" sz="2400" dirty="0"/>
          </a:p>
          <a:p>
            <a:pPr marL="45720" indent="0" algn="ctr">
              <a:buNone/>
            </a:pPr>
            <a:r>
              <a:rPr lang="ru-RU" sz="2400" dirty="0" smtClean="0"/>
              <a:t>Разработка архитектуры</a:t>
            </a:r>
          </a:p>
          <a:p>
            <a:pPr marL="45720" indent="0" algn="ctr">
              <a:buNone/>
            </a:pPr>
            <a:endParaRPr lang="ru-RU" sz="2400" dirty="0"/>
          </a:p>
          <a:p>
            <a:pPr marL="45720" indent="0" algn="ctr">
              <a:buNone/>
            </a:pPr>
            <a:r>
              <a:rPr lang="ru-RU" sz="2400" dirty="0" smtClean="0"/>
              <a:t>Составление плана работ</a:t>
            </a:r>
          </a:p>
          <a:p>
            <a:pPr marL="45720" indent="0" algn="ctr">
              <a:buNone/>
            </a:pPr>
            <a:endParaRPr lang="ru-RU" sz="2400" dirty="0"/>
          </a:p>
          <a:p>
            <a:pPr marL="45720" indent="0" algn="ctr">
              <a:buNone/>
            </a:pPr>
            <a:r>
              <a:rPr lang="ru-RU" sz="2400" dirty="0" smtClean="0"/>
              <a:t>Временная оценка проекта</a:t>
            </a:r>
          </a:p>
          <a:p>
            <a:pPr marL="45720" indent="0" algn="ctr">
              <a:buNone/>
            </a:pPr>
            <a:endParaRPr lang="ru-RU" sz="2400" dirty="0"/>
          </a:p>
          <a:p>
            <a:pPr marL="45720" indent="0" algn="ctr">
              <a:buNone/>
            </a:pPr>
            <a:r>
              <a:rPr lang="ru-RU" sz="2400" dirty="0" smtClean="0"/>
              <a:t>Оценка возможных рисков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716016" y="220486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724400" y="4136027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709881" y="317260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716016" y="508518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267744" y="4784099"/>
            <a:ext cx="360040" cy="1309197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395536" y="5126136"/>
            <a:ext cx="1656184" cy="625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9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Реализация проекта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196752"/>
            <a:ext cx="6400800" cy="45365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000" dirty="0"/>
              <a:t>с</a:t>
            </a:r>
            <a:r>
              <a:rPr lang="ru-RU" sz="3000" dirty="0" smtClean="0"/>
              <a:t>амый сложный этап с точки зрения </a:t>
            </a:r>
            <a:r>
              <a:rPr lang="ru-RU" sz="3000" dirty="0"/>
              <a:t>промежуточного </a:t>
            </a:r>
            <a:r>
              <a:rPr lang="ru-RU" sz="3000" dirty="0" smtClean="0"/>
              <a:t>контроля результата.</a:t>
            </a:r>
          </a:p>
          <a:p>
            <a:pPr marL="45720" indent="0">
              <a:buNone/>
            </a:pPr>
            <a:endParaRPr lang="ru-RU" sz="3000" dirty="0"/>
          </a:p>
          <a:p>
            <a:pPr>
              <a:buFont typeface="Arial" pitchFamily="34" charset="0"/>
              <a:buChar char="•"/>
            </a:pPr>
            <a:r>
              <a:rPr lang="ru-RU" sz="3000" dirty="0" smtClean="0"/>
              <a:t>Контроль каждого участника команды согласно графику выполняемых работ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/>
              <a:t>Промежуточные демонстрации реализации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48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Тестирование и внедрение результатов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420888"/>
            <a:ext cx="6768752" cy="397877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Функциональное тестирование (проверка на соответствие ТЗ)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Нагрузочное тестирование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Пользовательское тестирование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Техническое внедрение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Обучение персонала заказчика (по необходимости)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92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Защита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844824"/>
            <a:ext cx="7128792" cy="410445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ru-RU" sz="2800" dirty="0" smtClean="0"/>
              <a:t>Подготовка презентации и других демонстрационных материалов, направленных  не на отражение полученных навыков и умений у членов команды, а на демонстрацию выгод, которые в результате получает заказчик. </a:t>
            </a:r>
          </a:p>
        </p:txBody>
      </p:sp>
    </p:spTree>
    <p:extLst>
      <p:ext uri="{BB962C8B-B14F-4D97-AF65-F5344CB8AC3E}">
        <p14:creationId xmlns:p14="http://schemas.microsoft.com/office/powerpoint/2010/main" val="8154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</TotalTime>
  <Words>390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Метод проектного обучения, разработанный в рамках дисциплины «Командный проект по программной инженерии» реализованной в НИУ ВШЭ</vt:lpstr>
      <vt:lpstr>Командный проект осуществляется в несколько этапов: </vt:lpstr>
      <vt:lpstr>Инициация проекта</vt:lpstr>
      <vt:lpstr>Анализ проекта состоит из следующих этапов:</vt:lpstr>
      <vt:lpstr>Обязательный поэтапный контроль: </vt:lpstr>
      <vt:lpstr>Проектирование проекта</vt:lpstr>
      <vt:lpstr>Реализация проекта -</vt:lpstr>
      <vt:lpstr>Тестирование и внедрение результатов проекта</vt:lpstr>
      <vt:lpstr>Защита проекта</vt:lpstr>
      <vt:lpstr>Плюсы проектного обучения</vt:lpstr>
      <vt:lpstr>Презентация PowerPoint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проектного обучения, разработанный в рамках дисциплины «Командный проект по программной инженерии» реализованной в НИУ ВШЭ</dc:title>
  <dc:creator>samsung</dc:creator>
  <cp:lastModifiedBy>samsung</cp:lastModifiedBy>
  <cp:revision>13</cp:revision>
  <dcterms:created xsi:type="dcterms:W3CDTF">2013-04-14T00:01:53Z</dcterms:created>
  <dcterms:modified xsi:type="dcterms:W3CDTF">2013-04-14T01:29:29Z</dcterms:modified>
</cp:coreProperties>
</file>